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14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662" y="60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br>
              <a:rPr lang="ru-RU" altLang="ru-RU" sz="3600" b="1" kern="0" dirty="0"/>
            </a:b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9М 2020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>
                <a:cs typeface="Arial" panose="020B0604020202020204" pitchFamily="34" charset="0"/>
              </a:rPr>
              <a:t>13 ноября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sp>
        <p:nvSpPr>
          <p:cNvPr id="11" name="Rectangle 4"/>
          <p:cNvSpPr/>
          <p:nvPr/>
        </p:nvSpPr>
        <p:spPr>
          <a:xfrm>
            <a:off x="0" y="5715000"/>
            <a:ext cx="9144000" cy="508000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и износ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137612"/>
              </p:ext>
            </p:extLst>
          </p:nvPr>
        </p:nvGraphicFramePr>
        <p:xfrm>
          <a:off x="4419600" y="1430339"/>
          <a:ext cx="4495800" cy="4208461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6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49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99 834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88 747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-11,1%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82 075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72 103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-12,1%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50 333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43 036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-14,5%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21 575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18 882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-12,5%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5113" indent="0" algn="l" defTabSz="914400" rtl="0" eaLnBrk="1" fontAlgn="ctr" latinLnBrk="0" hangingPunct="1">
                        <a:tabLst/>
                      </a:pPr>
                      <a:r>
                        <a:rPr lang="ru-RU" sz="1400" b="0" i="0" u="none" strike="noStrike" kern="1200" dirty="0"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Амортизация и износ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10 167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10 185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6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Убыток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228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604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x2,6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6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Операционная прибыль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17 531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16 040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-8,5%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27 698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26 225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-5,3%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08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12 24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12 058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-1,5%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16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Общий совокупный доход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90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Arial Narrow" pitchFamily="34" charset="0"/>
                        <a:ea typeface="+mn-ea"/>
                        <a:cs typeface="Arial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12 003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-0,7%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71512"/>
              </p:ext>
            </p:extLst>
          </p:nvPr>
        </p:nvGraphicFramePr>
        <p:xfrm>
          <a:off x="0" y="1430338"/>
          <a:ext cx="4267200" cy="4208462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41 221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33 530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-18,7%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38 476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31 253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-18,8%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4 308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4 016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-6,8%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325,6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325,5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0,0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9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164,5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166,1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+1,0%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97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26,8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6,6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333644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1 232,65  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889,36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773 450,92  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126 420,23   </a:t>
                      </a:r>
                      <a:endParaRPr lang="ru-RU" sz="11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9М 2020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9М 2020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7C62359-A12B-4E72-BD55-E4CF81CFB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938" y="4271832"/>
            <a:ext cx="5858256" cy="1638300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3C98184E-F10A-456F-8CB7-492C73AB4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42668"/>
            <a:ext cx="4837176" cy="161391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F185AD82-BAFE-4298-BB2E-6F63AB8BC9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653" y="4246686"/>
            <a:ext cx="4879848" cy="168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047355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43 301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37 585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</a:t>
                      </a:r>
                      <a:r>
                        <a:rPr lang="ru-RU" sz="11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покупную электроэнергию и мощность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7 032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5 451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50 333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43 036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22300" y="3614738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9" name="Rectangle 5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rgbClr val="0066CC"/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rgbClr val="0066CC"/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46050" y="1143000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>
                <a:solidFill>
                  <a:srgbClr val="0066CC"/>
                </a:solidFill>
              </a:rPr>
            </a:br>
            <a:r>
              <a:rPr lang="ru-RU" altLang="ru-RU" sz="1600" b="1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16513" y="3643313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46050" y="1689100"/>
            <a:ext cx="43529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altLang="ru-RU" sz="1200" dirty="0">
                <a:solidFill>
                  <a:schemeClr val="tx1"/>
                </a:solidFill>
              </a:rPr>
              <a:t>Уменьшение расходов на топливо, покупную электрическую энергию и мощность обусловлено снижением выработки электрической энергии за 9 мес. 2020 года</a:t>
            </a:r>
          </a:p>
        </p:txBody>
      </p:sp>
      <p:cxnSp>
        <p:nvCxnSpPr>
          <p:cNvPr id="13" name="Straight Arrow Connector 13"/>
          <p:cNvCxnSpPr/>
          <p:nvPr/>
        </p:nvCxnSpPr>
        <p:spPr>
          <a:xfrm>
            <a:off x="2205038" y="4284663"/>
            <a:ext cx="917575" cy="9842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-</a:t>
            </a:r>
            <a:r>
              <a:rPr lang="en-US" sz="1050" spc="-10" dirty="0">
                <a:solidFill>
                  <a:srgbClr val="0066CC"/>
                </a:solidFill>
              </a:rPr>
              <a:t>13</a:t>
            </a:r>
            <a:r>
              <a:rPr lang="ru-RU" sz="1050" spc="-10" dirty="0">
                <a:solidFill>
                  <a:srgbClr val="0066CC"/>
                </a:solidFill>
              </a:rPr>
              <a:t>,</a:t>
            </a:r>
            <a:r>
              <a:rPr lang="en-US" sz="1050" spc="-10" dirty="0">
                <a:solidFill>
                  <a:srgbClr val="0066CC"/>
                </a:solidFill>
              </a:rPr>
              <a:t>2</a:t>
            </a:r>
            <a:r>
              <a:rPr lang="ru-RU" sz="1050" spc="-10" dirty="0">
                <a:solidFill>
                  <a:srgbClr val="0066CC"/>
                </a:solidFill>
              </a:rPr>
              <a:t>%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A582E40A-C9C2-4FC0-98DF-6D6EDA8347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6235" y="3890963"/>
            <a:ext cx="3325368" cy="222504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6BBE4984-C955-49D1-B0CC-9056A89ED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258" y="4188774"/>
            <a:ext cx="3204972" cy="164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367338" y="4228455"/>
            <a:ext cx="29734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Амортизация и износ, млн руб.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134776"/>
              </p:ext>
            </p:extLst>
          </p:nvPr>
        </p:nvGraphicFramePr>
        <p:xfrm>
          <a:off x="4887913" y="1577975"/>
          <a:ext cx="4173538" cy="2580746"/>
        </p:xfrm>
        <a:graphic>
          <a:graphicData uri="http://schemas.openxmlformats.org/drawingml/2006/table">
            <a:tbl>
              <a:tblPr/>
              <a:tblGrid>
                <a:gridCol w="2217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3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515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2019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>
                          <a:solidFill>
                            <a:srgbClr val="0066CC"/>
                          </a:solidFill>
                          <a:latin typeface="+mn-lt"/>
                        </a:rPr>
                        <a:t>9М 2020</a:t>
                      </a: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2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6 729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7 004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58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Затраты на 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2 670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2 643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258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 на 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1 668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1 767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204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2 262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1 964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62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Арендные платежи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3 175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3 885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+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366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Убыток/(прибыль) от выбытия ОС, прочих внеоборотных активов и активов, предназначенных для продажи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4 364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62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4 970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5 983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754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21 575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18 882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/>
          <p:nvPr/>
        </p:nvCxnSpPr>
        <p:spPr>
          <a:xfrm>
            <a:off x="2087563" y="4816387"/>
            <a:ext cx="1051877" cy="304253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-</a:t>
            </a:r>
            <a:r>
              <a:rPr lang="en-US" sz="1050" spc="-30" dirty="0">
                <a:solidFill>
                  <a:srgbClr val="0079C2"/>
                </a:solidFill>
              </a:rPr>
              <a:t>12,5</a:t>
            </a:r>
            <a:r>
              <a:rPr lang="ru-RU" sz="1050" spc="-30" dirty="0">
                <a:solidFill>
                  <a:srgbClr val="0079C2"/>
                </a:solidFill>
              </a:rPr>
              <a:t>%</a:t>
            </a:r>
          </a:p>
        </p:txBody>
      </p:sp>
      <p:cxnSp>
        <p:nvCxnSpPr>
          <p:cNvPr id="14" name="Straight Arrow Connector 16"/>
          <p:cNvCxnSpPr/>
          <p:nvPr/>
        </p:nvCxnSpPr>
        <p:spPr>
          <a:xfrm flipV="1">
            <a:off x="6711950" y="4641762"/>
            <a:ext cx="908050" cy="19208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7"/>
          <p:cNvSpPr/>
          <p:nvPr/>
        </p:nvSpPr>
        <p:spPr>
          <a:xfrm>
            <a:off x="6973888" y="4536987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</a:t>
            </a:r>
            <a:r>
              <a:rPr lang="en-US" sz="1050" spc="-30" dirty="0">
                <a:solidFill>
                  <a:srgbClr val="0079C2"/>
                </a:solidFill>
              </a:rPr>
              <a:t>0,2</a:t>
            </a:r>
            <a:r>
              <a:rPr lang="ru-RU" sz="1050" spc="-3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42875" y="1588511"/>
            <a:ext cx="4745038" cy="1458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Снижение постоянных расходов обусловлено полученной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Прочие постоянные расходы выросли с учетом отражения курсовых разниц по обязательствам по сервисным контрактам.</a:t>
            </a:r>
          </a:p>
          <a:p>
            <a:pPr algn="just">
              <a:buFontTx/>
              <a:buChar char="-"/>
            </a:pPr>
            <a:r>
              <a:rPr lang="ru-RU" altLang="ru-RU" sz="1200" dirty="0">
                <a:solidFill>
                  <a:schemeClr val="tx1"/>
                </a:solidFill>
              </a:rPr>
              <a:t>Рост арендных платежей в основном обусловлен заключением в 1 полугодии 2020 года договора аренды Красноярской </a:t>
            </a:r>
            <a:r>
              <a:rPr lang="ru-RU" altLang="ru-RU" sz="1200">
                <a:solidFill>
                  <a:schemeClr val="tx1"/>
                </a:solidFill>
              </a:rPr>
              <a:t>ГРЭС-2.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81F5CB8-E5DA-46AD-86D9-999B16194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50" y="4687594"/>
            <a:ext cx="3773424" cy="178612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A3909D2D-3D5F-435C-8B0A-E4EEAB262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1394" y="4613925"/>
            <a:ext cx="3285744" cy="187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499464" y="1354138"/>
            <a:ext cx="40026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9М 2020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706" y="1354297"/>
            <a:ext cx="3130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>
            <a:off x="1143000" y="3226568"/>
            <a:ext cx="952500" cy="97657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1433513" y="304400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spc="-10" dirty="0">
                <a:solidFill>
                  <a:srgbClr val="0079C2"/>
                </a:solidFill>
              </a:rPr>
              <a:t>-5,3</a:t>
            </a:r>
            <a:r>
              <a:rPr lang="ru-RU" sz="1050" spc="-10" dirty="0">
                <a:solidFill>
                  <a:srgbClr val="0079C2"/>
                </a:solidFill>
              </a:rPr>
              <a:t>%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AA20D72-5E9C-489E-9D9E-9E5A6953C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" y="3044003"/>
            <a:ext cx="3244596" cy="2900172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BA06791-24FE-492C-B91C-AADBF5FB0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576" y="2832993"/>
            <a:ext cx="5975604" cy="352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2020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Чистый долг, </a:t>
            </a:r>
            <a:br>
              <a:rPr lang="en-US" altLang="ru-RU" sz="1600" b="1">
                <a:solidFill>
                  <a:srgbClr val="0079C2"/>
                </a:solidFill>
              </a:rPr>
            </a:br>
            <a:r>
              <a:rPr lang="ru-RU" altLang="ru-RU" sz="1600" b="1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>
                <a:solidFill>
                  <a:srgbClr val="0079C2"/>
                </a:solidFill>
              </a:rPr>
              <a:t>1</a:t>
            </a:r>
            <a:endParaRPr lang="ru-RU" altLang="ru-RU" sz="1600" b="1" baseline="3000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30 сентября 2020 г., млн руб.</a:t>
            </a:r>
          </a:p>
        </p:txBody>
      </p:sp>
      <p:cxnSp>
        <p:nvCxnSpPr>
          <p:cNvPr id="10" name="Straight Arrow Connector 7"/>
          <p:cNvCxnSpPr/>
          <p:nvPr/>
        </p:nvCxnSpPr>
        <p:spPr>
          <a:xfrm>
            <a:off x="1127760" y="2658685"/>
            <a:ext cx="985520" cy="442655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419225" y="2708413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</a:t>
            </a:r>
            <a:r>
              <a:rPr lang="en-US" sz="1050" spc="-10" dirty="0">
                <a:solidFill>
                  <a:srgbClr val="0079C2"/>
                </a:solidFill>
              </a:rPr>
              <a:t>25,7</a:t>
            </a:r>
            <a:r>
              <a:rPr lang="ru-RU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/>
          <p:nvPr/>
        </p:nvCxnSpPr>
        <p:spPr>
          <a:xfrm>
            <a:off x="6913643" y="2819084"/>
            <a:ext cx="1012745" cy="206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548518" y="266071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1,68</a:t>
            </a:r>
          </a:p>
        </p:txBody>
      </p:sp>
      <p:sp>
        <p:nvSpPr>
          <p:cNvPr id="15" name="Oval 7"/>
          <p:cNvSpPr/>
          <p:nvPr/>
        </p:nvSpPr>
        <p:spPr>
          <a:xfrm>
            <a:off x="7958138" y="2956560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</a:t>
            </a:r>
            <a:r>
              <a:rPr lang="en-US" sz="1050" spc="-10" dirty="0">
                <a:solidFill>
                  <a:srgbClr val="0079C2"/>
                </a:solidFill>
              </a:rPr>
              <a:t>31</a:t>
            </a:r>
            <a:endParaRPr lang="ru-RU" sz="1050" spc="-10" dirty="0">
              <a:solidFill>
                <a:srgbClr val="0079C2"/>
              </a:solidFill>
            </a:endParaRP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2330C1C-A8A0-47C2-B702-1A27ED09E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3" y="2513905"/>
            <a:ext cx="3156204" cy="3133344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602794E6-3FD8-477C-8A7A-D42096607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369" y="2485263"/>
            <a:ext cx="2717292" cy="3201924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49C2FD2-9BA1-47B7-9A26-5F9ABF4916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2206" y="2178943"/>
            <a:ext cx="2799588" cy="330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6М 2020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13497</TotalTime>
  <Words>1122</Words>
  <Application>Microsoft Office PowerPoint</Application>
  <PresentationFormat>Экран (4:3)</PresentationFormat>
  <Paragraphs>198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</vt:lpstr>
      <vt:lpstr>Arial Narrow</vt:lpstr>
      <vt:lpstr>Symbol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Мельников Александр</cp:lastModifiedBy>
  <cp:revision>285</cp:revision>
  <cp:lastPrinted>2020-08-05T07:27:55Z</cp:lastPrinted>
  <dcterms:created xsi:type="dcterms:W3CDTF">2009-07-15T11:37:47Z</dcterms:created>
  <dcterms:modified xsi:type="dcterms:W3CDTF">2020-11-12T14:09:21Z</dcterms:modified>
</cp:coreProperties>
</file>