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6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7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5" r:id="rId1"/>
    <p:sldMasterId id="2147483769" r:id="rId2"/>
    <p:sldMasterId id="2147483658" r:id="rId3"/>
    <p:sldMasterId id="2147483759" r:id="rId4"/>
    <p:sldMasterId id="2147483762" r:id="rId5"/>
    <p:sldMasterId id="2147483661" r:id="rId6"/>
    <p:sldMasterId id="2147483662" r:id="rId7"/>
    <p:sldMasterId id="2147483743" r:id="rId8"/>
  </p:sldMasterIdLst>
  <p:notesMasterIdLst>
    <p:notesMasterId r:id="rId18"/>
  </p:notesMasterIdLst>
  <p:handoutMasterIdLst>
    <p:handoutMasterId r:id="rId19"/>
  </p:handoutMasterIdLst>
  <p:sldIdLst>
    <p:sldId id="256" r:id="rId9"/>
    <p:sldId id="257" r:id="rId10"/>
    <p:sldId id="272" r:id="rId11"/>
    <p:sldId id="273" r:id="rId12"/>
    <p:sldId id="274" r:id="rId13"/>
    <p:sldId id="275" r:id="rId14"/>
    <p:sldId id="276" r:id="rId15"/>
    <p:sldId id="277" r:id="rId16"/>
    <p:sldId id="271" r:id="rId17"/>
  </p:sldIdLst>
  <p:sldSz cx="9144000" cy="6858000" type="screen4x3"/>
  <p:notesSz cx="7099300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9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orient="horz" pos="825">
          <p15:clr>
            <a:srgbClr val="A4A3A4"/>
          </p15:clr>
        </p15:guide>
        <p15:guide id="4" orient="horz" pos="591">
          <p15:clr>
            <a:srgbClr val="A4A3A4"/>
          </p15:clr>
        </p15:guide>
        <p15:guide id="5" orient="horz" pos="1752">
          <p15:clr>
            <a:srgbClr val="A4A3A4"/>
          </p15:clr>
        </p15:guide>
        <p15:guide id="6" orient="horz" pos="2818">
          <p15:clr>
            <a:srgbClr val="A4A3A4"/>
          </p15:clr>
        </p15:guide>
        <p15:guide id="7" orient="horz" pos="2959">
          <p15:clr>
            <a:srgbClr val="A4A3A4"/>
          </p15:clr>
        </p15:guide>
        <p15:guide id="8" orient="horz" pos="1612">
          <p15:clr>
            <a:srgbClr val="A4A3A4"/>
          </p15:clr>
        </p15:guide>
        <p15:guide id="9" pos="141">
          <p15:clr>
            <a:srgbClr val="A4A3A4"/>
          </p15:clr>
        </p15:guide>
        <p15:guide id="10" pos="3747">
          <p15:clr>
            <a:srgbClr val="A4A3A4"/>
          </p15:clr>
        </p15:guide>
        <p15:guide id="11" pos="5620">
          <p15:clr>
            <a:srgbClr val="A4A3A4"/>
          </p15:clr>
        </p15:guide>
        <p15:guide id="12" pos="1873">
          <p15:clr>
            <a:srgbClr val="A4A3A4"/>
          </p15:clr>
        </p15:guide>
        <p15:guide id="13" pos="2014">
          <p15:clr>
            <a:srgbClr val="A4A3A4"/>
          </p15:clr>
        </p15:guide>
        <p15:guide id="14" pos="3885">
          <p15:clr>
            <a:srgbClr val="A4A3A4"/>
          </p15:clr>
        </p15:guide>
        <p15:guide id="15" pos="1180">
          <p15:clr>
            <a:srgbClr val="A4A3A4"/>
          </p15:clr>
        </p15:guide>
        <p15:guide id="16" pos="8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79C2"/>
    <a:srgbClr val="003366"/>
    <a:srgbClr val="0066FF"/>
    <a:srgbClr val="0033CC"/>
    <a:srgbClr val="0000FF"/>
    <a:srgbClr val="3366FF"/>
    <a:srgbClr val="0099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14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1662" y="60"/>
      </p:cViewPr>
      <p:guideLst>
        <p:guide orient="horz" pos="1893"/>
        <p:guide orient="horz" pos="3884"/>
        <p:guide orient="horz" pos="825"/>
        <p:guide orient="horz" pos="591"/>
        <p:guide orient="horz" pos="1752"/>
        <p:guide orient="horz" pos="2818"/>
        <p:guide orient="horz" pos="2959"/>
        <p:guide orient="horz" pos="1612"/>
        <p:guide pos="141"/>
        <p:guide pos="3747"/>
        <p:guide pos="5620"/>
        <p:guide pos="1873"/>
        <p:guide pos="2014"/>
        <p:guide pos="3885"/>
        <p:guide pos="1180"/>
        <p:guide pos="89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73" d="100"/>
          <a:sy n="73" d="100"/>
        </p:scale>
        <p:origin x="-3318" y="-108"/>
      </p:cViewPr>
      <p:guideLst>
        <p:guide orient="horz" pos="3224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t" anchorCtr="0" compatLnSpc="1">
            <a:prstTxWarp prst="textNoShape">
              <a:avLst/>
            </a:prstTxWarp>
          </a:bodyPr>
          <a:lstStyle>
            <a:lvl1pPr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b" anchorCtr="0" compatLnSpc="1">
            <a:prstTxWarp prst="textNoShape">
              <a:avLst/>
            </a:prstTxWarp>
          </a:bodyPr>
          <a:lstStyle>
            <a:lvl1pPr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EF9B2FAC-2503-48F8-B071-04E7FA1ED43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997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2513"/>
            <a:ext cx="5676900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A7F4F542-0CF8-4D46-9C15-E25CCB08C5C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418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707437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1873251" y="2917514"/>
            <a:ext cx="7048500" cy="324833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223838" y="2916044"/>
            <a:ext cx="8697912" cy="32498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941924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91698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941924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223838" y="2300400"/>
            <a:ext cx="8697912" cy="38654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91698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1189037" cy="49990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91698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0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1189037" cy="4999037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 hasCustomPrompt="1"/>
          </p:nvPr>
        </p:nvSpPr>
        <p:spPr>
          <a:xfrm>
            <a:off x="1873251" y="1216660"/>
            <a:ext cx="7048500" cy="49990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572452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3417887" y="1216660"/>
            <a:ext cx="5503863" cy="489204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873251" y="1309688"/>
            <a:ext cx="7048500" cy="485616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МЕРОПРИЯТИЯ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873251" y="1309688"/>
            <a:ext cx="7048500" cy="485616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МЕРОПРИЯТИЯ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9307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69740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697912" cy="13366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2"/>
          </p:nvPr>
        </p:nvSpPr>
        <p:spPr>
          <a:xfrm>
            <a:off x="223838" y="2922068"/>
            <a:ext cx="8697912" cy="3243782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8697912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5724525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2746597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69740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697912" cy="13366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2"/>
          </p:nvPr>
        </p:nvSpPr>
        <p:spPr>
          <a:xfrm>
            <a:off x="223838" y="2912543"/>
            <a:ext cx="8697912" cy="325330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.emf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.emf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.emf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8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5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99367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99370" name="Rectangle 10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99375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8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1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55" r:id="rId2"/>
    <p:sldLayoutId id="2147483756" r:id="rId3"/>
    <p:sldLayoutId id="2147483757" r:id="rId4"/>
    <p:sldLayoutId id="2147483667" r:id="rId5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7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4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5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0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2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28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9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2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4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6" r:id="rId5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651001" y="2781300"/>
            <a:ext cx="7493000" cy="40767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6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51001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3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9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0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0" name="Line 6"/>
          <p:cNvSpPr>
            <a:spLocks noChangeShapeType="1"/>
          </p:cNvSpPr>
          <p:nvPr userDrawn="1"/>
        </p:nvSpPr>
        <p:spPr bwMode="auto">
          <a:xfrm>
            <a:off x="1644654" y="0"/>
            <a:ext cx="0" cy="6857999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1342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текста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768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" y="2781300"/>
            <a:ext cx="9144000" cy="40767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1342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9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5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1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2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5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7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" y="2156460"/>
            <a:ext cx="9144000" cy="470154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4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5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0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2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4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6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5" name="Rectangle 20"/>
          <p:cNvSpPr>
            <a:spLocks noChangeArrowheads="1"/>
          </p:cNvSpPr>
          <p:nvPr userDrawn="1"/>
        </p:nvSpPr>
        <p:spPr bwMode="auto">
          <a:xfrm>
            <a:off x="1651000" y="0"/>
            <a:ext cx="7492999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1189037" cy="499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</a:t>
            </a:r>
          </a:p>
          <a:p>
            <a:pPr lvl="0"/>
            <a:r>
              <a:rPr lang="ru-RU" dirty="0"/>
              <a:t>текста</a:t>
            </a:r>
          </a:p>
        </p:txBody>
      </p:sp>
      <p:sp>
        <p:nvSpPr>
          <p:cNvPr id="272399" name="Rectangle 15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8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4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2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8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40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68580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4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11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5458" name="Rectangle 2"/>
          <p:cNvSpPr>
            <a:spLocks noChangeArrowheads="1"/>
          </p:cNvSpPr>
          <p:nvPr userDrawn="1"/>
        </p:nvSpPr>
        <p:spPr bwMode="auto">
          <a:xfrm>
            <a:off x="3197225" y="0"/>
            <a:ext cx="5946775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5467" name="Rectangle 11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223837" y="1216660"/>
            <a:ext cx="2749551" cy="4892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dirty="0"/>
              <a:t>Образец текста</a:t>
            </a:r>
          </a:p>
        </p:txBody>
      </p:sp>
      <p:sp>
        <p:nvSpPr>
          <p:cNvPr id="275470" name="Rectangle 14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7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6239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0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5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1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6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7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66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lang="ru-RU" sz="2600" b="0" dirty="0" smtClean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67630" name="Rectangle 14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5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8" name="Rectangle 4"/>
          <p:cNvSpPr>
            <a:spLocks noChangeArrowheads="1"/>
          </p:cNvSpPr>
          <p:nvPr userDrawn="1"/>
        </p:nvSpPr>
        <p:spPr bwMode="auto">
          <a:xfrm>
            <a:off x="-2" y="6405563"/>
            <a:ext cx="9144001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2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4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6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7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78" r:id="rId2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248843" y="2895600"/>
            <a:ext cx="6734519" cy="1470025"/>
          </a:xfrm>
          <a:prstGeom prst="rect">
            <a:avLst/>
          </a:prstGeom>
        </p:spPr>
        <p:txBody>
          <a:bodyPr rtlCol="0">
            <a:normAutofit fontScale="82500" lnSpcReduction="20000"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3900" b="1" kern="0" dirty="0"/>
              <a:t>Группа ОГК-2</a:t>
            </a:r>
            <a:br>
              <a:rPr lang="ru-RU" altLang="ru-RU" sz="3600" b="1" kern="0" dirty="0"/>
            </a:br>
            <a:br>
              <a:rPr lang="ru-RU" altLang="ru-RU" sz="3600" b="1" kern="0" dirty="0"/>
            </a:br>
            <a:r>
              <a:rPr lang="ru-RU" altLang="ru-RU" sz="2800" b="1" kern="0" dirty="0"/>
              <a:t>Презентация финансовых результатов по МСФО</a:t>
            </a:r>
            <a:br>
              <a:rPr lang="ru-RU" altLang="ru-RU" sz="2800" b="1" kern="0" dirty="0"/>
            </a:br>
            <a:r>
              <a:rPr lang="ru-RU" altLang="ru-RU" sz="2800" b="1" kern="0" dirty="0"/>
              <a:t>за 9М 2020 г.</a:t>
            </a:r>
            <a:endParaRPr lang="ru-RU" sz="2800" kern="0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2329159" y="4876800"/>
            <a:ext cx="6400800" cy="36988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defRPr sz="2600" b="1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1800" kern="0" dirty="0">
                <a:cs typeface="Arial" panose="020B0604020202020204" pitchFamily="34" charset="0"/>
              </a:rPr>
              <a:t>13 ноября 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Ограничение ответственности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9М 2020 г.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6575" y="1298575"/>
            <a:ext cx="8074025" cy="4832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66CC"/>
                </a:solidFill>
              </a14:hiddenFill>
            </a:ext>
          </a:extLst>
        </p:spPr>
        <p:txBody>
          <a:bodyPr/>
          <a:lstStyle/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None/>
            </a:pPr>
            <a:r>
              <a:rPr lang="ru-RU" altLang="ru-RU" sz="1600" dirty="0">
                <a:solidFill>
                  <a:schemeClr val="tx2"/>
                </a:solidFill>
                <a:cs typeface="Arial" panose="020B0604020202020204" pitchFamily="34" charset="0"/>
              </a:rPr>
              <a:t>Представленная информация подготовлена с использованием данных, доступных ПАО «ОГК-2» (далее – ОГК-2 или Компания) на момент ее составления. С момента составления презентации на деятельность ОГК-2 и содержание презентации могли повлиять внешние или иные факторы. Кроме того, настоящая презентация может не включать в себя всю необходимую информацию о Компании. ОГК-2 не дает, прямо или косвенно, никаких заверений или гарантий в отношении точности, полноты или достоверности информации, содержащейся в настоящей презентации.</a:t>
            </a:r>
          </a:p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None/>
            </a:pPr>
            <a:r>
              <a:rPr lang="ru-RU" altLang="ru-RU" sz="1600" dirty="0">
                <a:solidFill>
                  <a:schemeClr val="tx2"/>
                </a:solidFill>
                <a:cs typeface="Arial" panose="020B0604020202020204" pitchFamily="34" charset="0"/>
              </a:rPr>
              <a:t>Прогнозные заявления, содержащиеся в настоящей презентации, основаны на ряде предположений, которые могут оказаться неверными. Прогнозные заявления, в силу своей специфики, связаны с неотъемлемым риском и неопределенностью. ОГК-2 предупреждает о том, что фактические результаты могут существенно отличаться от выраженных, прямо или косвенно, в прогнозных заявлениях. Для более подробной информации об основных рисках необходимо обратиться к последнему Годовому отчету ОГК-2.</a:t>
            </a:r>
          </a:p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None/>
            </a:pPr>
            <a:r>
              <a:rPr lang="ru-RU" altLang="ru-RU" sz="1600" dirty="0">
                <a:solidFill>
                  <a:schemeClr val="tx2"/>
                </a:solidFill>
                <a:cs typeface="Arial" panose="020B0604020202020204" pitchFamily="34" charset="0"/>
              </a:rPr>
              <a:t>Настоящая презентация не представляет собой и не является частью рекламы ценных бумаг, предложения или приглашения продать или выпустить или предложения купить или подписаться на какие-либо акции ОГК-2. Ни настоящая презентация, ни ее часть, ни факт представления настоящей презентации или ее распространения не являются основой для какого-либо контракта или инвестиционного решения и не должны приниматься во внимание при заключении какого-либо контракта или принятии инвестиционного решения.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Производственные и финансовые результаты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9М 2020 г.</a:t>
            </a:r>
          </a:p>
        </p:txBody>
      </p:sp>
      <p:sp>
        <p:nvSpPr>
          <p:cNvPr id="11" name="Rectangle 4"/>
          <p:cNvSpPr/>
          <p:nvPr/>
        </p:nvSpPr>
        <p:spPr>
          <a:xfrm>
            <a:off x="0" y="5715000"/>
            <a:ext cx="9144000" cy="508000"/>
          </a:xfrm>
          <a:prstGeom prst="rect">
            <a:avLst/>
          </a:prstGeom>
        </p:spPr>
        <p:txBody>
          <a:bodyPr anchor="b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1</a:t>
            </a:r>
            <a:r>
              <a:rPr lang="ru-RU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 По данным управленческой отчетности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2</a:t>
            </a:r>
            <a:r>
              <a:rPr lang="ru-RU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 Разбивка на категории переменных и постоянных расходов представлена по методике управленческой отчетности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3</a:t>
            </a:r>
            <a:r>
              <a:rPr lang="ru-RU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 EBITDA = Операционная прибыль + Амортизация и износ</a:t>
            </a:r>
          </a:p>
        </p:txBody>
      </p:sp>
      <p:sp>
        <p:nvSpPr>
          <p:cNvPr id="12" name="Text Box 103"/>
          <p:cNvSpPr txBox="1">
            <a:spLocks noChangeArrowheads="1"/>
          </p:cNvSpPr>
          <p:nvPr/>
        </p:nvSpPr>
        <p:spPr bwMode="auto">
          <a:xfrm>
            <a:off x="760413" y="1131888"/>
            <a:ext cx="2746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Производственные результаты</a:t>
            </a:r>
            <a:r>
              <a:rPr kumimoji="0" lang="ru-RU" altLang="ru-RU" sz="1600" b="1" i="0" u="none" strike="noStrike" kern="0" cap="none" spc="0" normalizeH="0" baseline="3000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1</a:t>
            </a:r>
            <a:endParaRPr kumimoji="0" lang="ru-RU" altLang="ru-RU" sz="1600" b="1" i="0" u="none" strike="noStrike" kern="0" cap="none" spc="0" normalizeH="0" baseline="0" noProof="0" dirty="0">
              <a:ln>
                <a:noFill/>
              </a:ln>
              <a:solidFill>
                <a:srgbClr val="0066CC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103"/>
          <p:cNvSpPr txBox="1">
            <a:spLocks noChangeArrowheads="1"/>
          </p:cNvSpPr>
          <p:nvPr/>
        </p:nvSpPr>
        <p:spPr bwMode="auto">
          <a:xfrm>
            <a:off x="5035550" y="1136650"/>
            <a:ext cx="32623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0" u="none" strike="noStrike" kern="0" cap="none" spc="0" normalizeH="0" baseline="0" noProof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Финансовые результаты, млн рублей</a:t>
            </a:r>
          </a:p>
        </p:txBody>
      </p:sp>
      <p:graphicFrame>
        <p:nvGraphicFramePr>
          <p:cNvPr id="14" name="Group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137612"/>
              </p:ext>
            </p:extLst>
          </p:nvPr>
        </p:nvGraphicFramePr>
        <p:xfrm>
          <a:off x="4419600" y="1430339"/>
          <a:ext cx="4495800" cy="4208461"/>
        </p:xfrm>
        <a:graphic>
          <a:graphicData uri="http://schemas.openxmlformats.org/drawingml/2006/table">
            <a:tbl>
              <a:tblPr/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4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49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Arial" charset="0"/>
                        </a:rPr>
                        <a:t> 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5720" marR="45720" marT="27423" marB="274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66CC"/>
                          </a:solidFill>
                          <a:latin typeface="+mn-lt"/>
                        </a:rPr>
                        <a:t>9М 2019</a:t>
                      </a: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rgbClr val="0066CC"/>
                          </a:solidFill>
                          <a:latin typeface="+mn-lt"/>
                        </a:rPr>
                        <a:t>9М 2020</a:t>
                      </a: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+mn-lt"/>
                          <a:cs typeface="Arial" charset="0"/>
                        </a:rPr>
                        <a:t>Изм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+mn-lt"/>
                          <a:cs typeface="Arial" charset="0"/>
                        </a:rPr>
                        <a:t>.</a:t>
                      </a:r>
                    </a:p>
                  </a:txBody>
                  <a:tcPr marL="45720" marR="45720" marT="27423" marB="274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4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Выручка</a:t>
                      </a: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99 834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88 747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-11,1%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3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Операционные расходы,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в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т.ч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.</a:t>
                      </a:r>
                    </a:p>
                  </a:txBody>
                  <a:tcPr marL="45720" marR="45720" marT="27423" marB="27423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(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82 075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)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 Narrow" pitchFamily="34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(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72 103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)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 Narrow" pitchFamily="34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-12,1%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4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2667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Переменные</a:t>
                      </a:r>
                      <a:r>
                        <a:rPr lang="ru-RU" sz="1400" b="0" i="0" baseline="30000" dirty="0">
                          <a:solidFill>
                            <a:srgbClr val="003366"/>
                          </a:solidFill>
                          <a:latin typeface="+mn-lt"/>
                          <a:cs typeface="Arial" charset="0"/>
                        </a:rPr>
                        <a:t>2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45720" marR="45720" marT="27423" marB="27423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(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50 333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)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 Narrow" pitchFamily="34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(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43 036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)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 Narrow" pitchFamily="34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-14,5%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4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2667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Постоянные</a:t>
                      </a:r>
                      <a:r>
                        <a:rPr lang="ru-RU" sz="1400" b="0" i="0" baseline="30000" dirty="0">
                          <a:solidFill>
                            <a:srgbClr val="003366"/>
                          </a:solidFill>
                          <a:latin typeface="+mn-lt"/>
                          <a:cs typeface="Arial" charset="0"/>
                        </a:rPr>
                        <a:t>2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45720" marR="45720" marT="27423" marB="27423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(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21 575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)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 Narrow" pitchFamily="34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(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18 882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)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 Narrow" pitchFamily="34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-12,5%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4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265113" indent="0" algn="l" defTabSz="914400" rtl="0" eaLnBrk="1" fontAlgn="ctr" latinLnBrk="0" hangingPunct="1">
                        <a:tabLst/>
                      </a:pPr>
                      <a:r>
                        <a:rPr lang="ru-RU" sz="1400" b="0" i="0" u="none" strike="noStrike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Амортизация и износ</a:t>
                      </a: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(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10 167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)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 Narrow" pitchFamily="34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(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10 185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)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 Narrow" pitchFamily="34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+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16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Убыток от обесценения фин. активов</a:t>
                      </a: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(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228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)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 Narrow" pitchFamily="34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(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604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)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 Narrow" pitchFamily="34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x2,6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 Narrow" pitchFamily="34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16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Операционная прибыль</a:t>
                      </a: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17 531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16 040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-8,5%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44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EBITDA</a:t>
                      </a:r>
                      <a:r>
                        <a:rPr kumimoji="0" lang="ru-RU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3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27 698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26 225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-5,3%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908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Прибыль за период</a:t>
                      </a: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12 24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2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 Narrow" pitchFamily="34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12 058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-1,5%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16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Общий совокупный доход за период</a:t>
                      </a: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12 0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90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 Narrow" pitchFamily="34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12 003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-0,7%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15" name="Group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771512"/>
              </p:ext>
            </p:extLst>
          </p:nvPr>
        </p:nvGraphicFramePr>
        <p:xfrm>
          <a:off x="0" y="1430338"/>
          <a:ext cx="4267200" cy="4208462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9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66CC"/>
                          </a:solidFill>
                          <a:latin typeface="+mn-lt"/>
                        </a:rPr>
                        <a:t>9М 2019</a:t>
                      </a: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rgbClr val="0066CC"/>
                          </a:solidFill>
                          <a:latin typeface="+mn-lt"/>
                        </a:rPr>
                        <a:t>9М 2020</a:t>
                      </a: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Изм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.</a:t>
                      </a: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9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Выработка электроэнергии,</a:t>
                      </a:r>
                      <a:b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</a:b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млн кВт∙ч 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41 221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33 530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-18,7%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9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Полезный отпуск электроэнергии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млн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кВт∙ч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38 476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31 253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-18,8%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9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Полезный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отпуск тепловой энергии, тыс. Гкал 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4 308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4 016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-6,8%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9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Удельный расход топлива </a:t>
                      </a:r>
                      <a:b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</a:b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на э/э, г/кВт∙ч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325,6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325,5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-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0,0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3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9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Удельный расход топлива </a:t>
                      </a:r>
                      <a:b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</a:b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на тепло, кг/Гкал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164,5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166,1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+1,0%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597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Коэффициент использования установленной мощности (КИУМ), %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33,4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26,8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-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6,6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п.п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8480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Выручка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9М 2020 г.</a:t>
            </a:r>
          </a:p>
        </p:txBody>
      </p:sp>
      <p:sp>
        <p:nvSpPr>
          <p:cNvPr id="5" name="Text Box 103"/>
          <p:cNvSpPr txBox="1">
            <a:spLocks noChangeArrowheads="1"/>
          </p:cNvSpPr>
          <p:nvPr/>
        </p:nvSpPr>
        <p:spPr bwMode="auto">
          <a:xfrm>
            <a:off x="1023938" y="1143000"/>
            <a:ext cx="24574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Структура выручки, млн руб.</a:t>
            </a: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6019800" y="1136650"/>
            <a:ext cx="14382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Цены и тарифы</a:t>
            </a:r>
            <a:r>
              <a:rPr lang="ru-RU" altLang="ru-RU" sz="1600" b="1" baseline="30000">
                <a:solidFill>
                  <a:srgbClr val="0066CC"/>
                </a:solidFill>
              </a:rPr>
              <a:t>1</a:t>
            </a:r>
          </a:p>
        </p:txBody>
      </p:sp>
      <p:sp>
        <p:nvSpPr>
          <p:cNvPr id="8" name="Rectangle 8"/>
          <p:cNvSpPr/>
          <p:nvPr/>
        </p:nvSpPr>
        <p:spPr>
          <a:xfrm>
            <a:off x="0" y="6040438"/>
            <a:ext cx="9144000" cy="230187"/>
          </a:xfrm>
          <a:prstGeom prst="rect">
            <a:avLst/>
          </a:prstGeom>
        </p:spPr>
        <p:txBody>
          <a:bodyPr anchor="b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1</a:t>
            </a:r>
            <a:r>
              <a:rPr lang="ru-RU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 По данным управленческой отчетности</a:t>
            </a:r>
          </a:p>
        </p:txBody>
      </p:sp>
      <p:graphicFrame>
        <p:nvGraphicFramePr>
          <p:cNvPr id="9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333644"/>
              </p:ext>
            </p:extLst>
          </p:nvPr>
        </p:nvGraphicFramePr>
        <p:xfrm>
          <a:off x="4876800" y="1541463"/>
          <a:ext cx="4114800" cy="1798030"/>
        </p:xfrm>
        <a:graphic>
          <a:graphicData uri="http://schemas.openxmlformats.org/drawingml/2006/table">
            <a:tbl>
              <a:tblPr/>
              <a:tblGrid>
                <a:gridCol w="3108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2443">
                <a:tc>
                  <a:txBody>
                    <a:bodyPr/>
                    <a:lstStyle/>
                    <a:p>
                      <a:pPr algn="l" rtl="0" fontAlgn="ctr"/>
                      <a:endParaRPr lang="ru-RU" sz="1100" b="1" i="0" u="none" strike="noStrike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9М 2020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080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Средняя цена продажи э/э на свободном рынке, руб./МВтч</a:t>
                      </a: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1 232,65   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080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 тариф на тепло, </a:t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руб./Гкал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889,36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080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Средняя цена на новую мощность, </a:t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руб./МВт в месяц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773 450,92   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080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Средняя цена на старую мощность,  </a:t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руб./МВт в месяц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126 420,23   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 Box 103"/>
          <p:cNvSpPr txBox="1">
            <a:spLocks noChangeArrowheads="1"/>
          </p:cNvSpPr>
          <p:nvPr/>
        </p:nvSpPr>
        <p:spPr bwMode="auto">
          <a:xfrm>
            <a:off x="5183188" y="3581400"/>
            <a:ext cx="375443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66CC"/>
                </a:solidFill>
              </a:rPr>
              <a:t>Структура объемов продаж электроэнергии </a:t>
            </a:r>
            <a:br>
              <a:rPr lang="ru-RU" altLang="ru-RU" sz="1600" b="1" dirty="0">
                <a:solidFill>
                  <a:srgbClr val="0066CC"/>
                </a:solidFill>
              </a:rPr>
            </a:br>
            <a:r>
              <a:rPr lang="ru-RU" altLang="ru-RU" sz="1600" b="1" dirty="0">
                <a:solidFill>
                  <a:srgbClr val="0066CC"/>
                </a:solidFill>
              </a:rPr>
              <a:t>на ОРЭМ за 9М 2020 г.</a:t>
            </a:r>
            <a:r>
              <a:rPr lang="ru-RU" altLang="ru-RU" sz="1600" b="1" baseline="30000" dirty="0">
                <a:solidFill>
                  <a:srgbClr val="0066CC"/>
                </a:solidFill>
              </a:rPr>
              <a:t>1</a:t>
            </a:r>
          </a:p>
        </p:txBody>
      </p:sp>
      <p:sp>
        <p:nvSpPr>
          <p:cNvPr id="11" name="Text Box 103"/>
          <p:cNvSpPr txBox="1">
            <a:spLocks noChangeArrowheads="1"/>
          </p:cNvSpPr>
          <p:nvPr/>
        </p:nvSpPr>
        <p:spPr bwMode="auto">
          <a:xfrm>
            <a:off x="152400" y="3581400"/>
            <a:ext cx="40719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66CC"/>
                </a:solidFill>
              </a:rPr>
              <a:t>Структура выручки от продажи электроэнергии </a:t>
            </a:r>
            <a:br>
              <a:rPr lang="ru-RU" altLang="ru-RU" sz="1600" b="1" dirty="0">
                <a:solidFill>
                  <a:srgbClr val="0066CC"/>
                </a:solidFill>
              </a:rPr>
            </a:br>
            <a:r>
              <a:rPr lang="ru-RU" altLang="ru-RU" sz="1600" b="1" dirty="0">
                <a:solidFill>
                  <a:srgbClr val="0066CC"/>
                </a:solidFill>
              </a:rPr>
              <a:t>и мощности за 9М 2020 г.</a:t>
            </a:r>
            <a:r>
              <a:rPr lang="ru-RU" altLang="ru-RU" sz="1600" b="1" baseline="30000" dirty="0">
                <a:solidFill>
                  <a:srgbClr val="0066CC"/>
                </a:solidFill>
              </a:rPr>
              <a:t>1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A7C62359-A12B-4E72-BD55-E4CF81CFBB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938" y="4271832"/>
            <a:ext cx="5858256" cy="1638300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3C98184E-F10A-456F-8CB7-492C73AB4C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42668"/>
            <a:ext cx="4837176" cy="1613916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F185AD82-BAFE-4298-BB2E-6F63AB8BC9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653" y="4246686"/>
            <a:ext cx="4879848" cy="168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911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Переменные расходы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9М 2020 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047355"/>
              </p:ext>
            </p:extLst>
          </p:nvPr>
        </p:nvGraphicFramePr>
        <p:xfrm>
          <a:off x="4876800" y="1508125"/>
          <a:ext cx="4114801" cy="1393901"/>
        </p:xfrm>
        <a:graphic>
          <a:graphicData uri="http://schemas.openxmlformats.org/drawingml/2006/table">
            <a:tbl>
              <a:tblPr/>
              <a:tblGrid>
                <a:gridCol w="2053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3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39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0320">
                <a:tc>
                  <a:txBody>
                    <a:bodyPr/>
                    <a:lstStyle/>
                    <a:p>
                      <a:pPr algn="l" rtl="0" fontAlgn="ctr"/>
                      <a:endParaRPr lang="ru-RU" sz="1100" b="1" i="0" u="none" strike="noStrike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66CC"/>
                          </a:solidFill>
                          <a:latin typeface="+mn-lt"/>
                        </a:rPr>
                        <a:t>9М 2019</a:t>
                      </a: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rgbClr val="0066CC"/>
                          </a:solidFill>
                          <a:latin typeface="+mn-lt"/>
                        </a:rPr>
                        <a:t>9М 2020</a:t>
                      </a: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Изм.</a:t>
                      </a: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451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Расходы на топливо</a:t>
                      </a: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43 301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37 585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-13,2%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451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Расходы на</a:t>
                      </a:r>
                      <a:r>
                        <a:rPr lang="ru-RU" sz="1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покупную электроэнергию и мощность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7 032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5 451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-22,5%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679">
                <a:tc>
                  <a:txBody>
                    <a:bodyPr/>
                    <a:lstStyle/>
                    <a:p>
                      <a:pPr marL="0" indent="0" font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 переменные расходы</a:t>
                      </a: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50 333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43 036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-14,5%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4738688" y="1143000"/>
            <a:ext cx="367823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Структура переменных расходов, млн руб.</a:t>
            </a:r>
          </a:p>
        </p:txBody>
      </p:sp>
      <p:sp>
        <p:nvSpPr>
          <p:cNvPr id="8" name="Text Box 103"/>
          <p:cNvSpPr txBox="1">
            <a:spLocks noChangeArrowheads="1"/>
          </p:cNvSpPr>
          <p:nvPr/>
        </p:nvSpPr>
        <p:spPr bwMode="auto">
          <a:xfrm>
            <a:off x="622300" y="3614738"/>
            <a:ext cx="25622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Расходы на топливо, млн руб.</a:t>
            </a:r>
          </a:p>
        </p:txBody>
      </p:sp>
      <p:sp>
        <p:nvSpPr>
          <p:cNvPr id="9" name="Rectangle 5"/>
          <p:cNvSpPr/>
          <p:nvPr/>
        </p:nvSpPr>
        <p:spPr>
          <a:xfrm>
            <a:off x="0" y="6040438"/>
            <a:ext cx="9144000" cy="230187"/>
          </a:xfrm>
          <a:prstGeom prst="rect">
            <a:avLst/>
          </a:prstGeom>
        </p:spPr>
        <p:txBody>
          <a:bodyPr anchor="b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srgbClr val="0066CC"/>
                </a:solidFill>
                <a:latin typeface="+mn-lt"/>
                <a:cs typeface="+mn-cs"/>
              </a:rPr>
              <a:t>1</a:t>
            </a:r>
            <a:r>
              <a:rPr lang="ru-RU" sz="900" dirty="0">
                <a:solidFill>
                  <a:srgbClr val="0066CC"/>
                </a:solidFill>
                <a:latin typeface="+mn-lt"/>
                <a:cs typeface="+mn-cs"/>
              </a:rPr>
              <a:t> По данным управленческой отчетности</a:t>
            </a:r>
          </a:p>
        </p:txBody>
      </p:sp>
      <p:sp>
        <p:nvSpPr>
          <p:cNvPr id="10" name="Text Box 103"/>
          <p:cNvSpPr txBox="1">
            <a:spLocks noChangeArrowheads="1"/>
          </p:cNvSpPr>
          <p:nvPr/>
        </p:nvSpPr>
        <p:spPr bwMode="auto">
          <a:xfrm>
            <a:off x="146050" y="1143000"/>
            <a:ext cx="37401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Факторы изменения </a:t>
            </a:r>
            <a:br>
              <a:rPr lang="ru-RU" altLang="ru-RU" sz="1600" b="1">
                <a:solidFill>
                  <a:srgbClr val="0066CC"/>
                </a:solidFill>
              </a:rPr>
            </a:br>
            <a:r>
              <a:rPr lang="ru-RU" altLang="ru-RU" sz="1600" b="1">
                <a:solidFill>
                  <a:srgbClr val="0066CC"/>
                </a:solidFill>
              </a:rPr>
              <a:t>переменных операционных расходов</a:t>
            </a:r>
          </a:p>
        </p:txBody>
      </p:sp>
      <p:sp>
        <p:nvSpPr>
          <p:cNvPr id="11" name="Text Box 103"/>
          <p:cNvSpPr txBox="1">
            <a:spLocks noChangeArrowheads="1"/>
          </p:cNvSpPr>
          <p:nvPr/>
        </p:nvSpPr>
        <p:spPr bwMode="auto">
          <a:xfrm>
            <a:off x="5116513" y="3643313"/>
            <a:ext cx="28448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Потребление топлива, тыс. т.у.т.</a:t>
            </a:r>
            <a:r>
              <a:rPr lang="ru-RU" altLang="ru-RU" sz="1600" b="1" baseline="30000">
                <a:solidFill>
                  <a:srgbClr val="0066CC"/>
                </a:solidFill>
              </a:rPr>
              <a:t>1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46050" y="1689100"/>
            <a:ext cx="43529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altLang="ru-RU" sz="1200" dirty="0">
                <a:solidFill>
                  <a:schemeClr val="tx1"/>
                </a:solidFill>
              </a:rPr>
              <a:t>Уменьшение расходов на топливо, покупную электрическую энергию и мощность обусловлено снижением выработки электрической энергии за 9 мес. 2020 года</a:t>
            </a:r>
          </a:p>
        </p:txBody>
      </p:sp>
      <p:cxnSp>
        <p:nvCxnSpPr>
          <p:cNvPr id="13" name="Straight Arrow Connector 13"/>
          <p:cNvCxnSpPr/>
          <p:nvPr/>
        </p:nvCxnSpPr>
        <p:spPr>
          <a:xfrm>
            <a:off x="2205038" y="4284663"/>
            <a:ext cx="917575" cy="98425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5"/>
          <p:cNvSpPr/>
          <p:nvPr/>
        </p:nvSpPr>
        <p:spPr>
          <a:xfrm>
            <a:off x="2481263" y="4151313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10" dirty="0">
                <a:solidFill>
                  <a:srgbClr val="0066CC"/>
                </a:solidFill>
              </a:rPr>
              <a:t>-</a:t>
            </a:r>
            <a:r>
              <a:rPr lang="en-US" sz="1050" spc="-10" dirty="0">
                <a:solidFill>
                  <a:srgbClr val="0066CC"/>
                </a:solidFill>
              </a:rPr>
              <a:t>13</a:t>
            </a:r>
            <a:r>
              <a:rPr lang="ru-RU" sz="1050" spc="-10" dirty="0">
                <a:solidFill>
                  <a:srgbClr val="0066CC"/>
                </a:solidFill>
              </a:rPr>
              <a:t>,</a:t>
            </a:r>
            <a:r>
              <a:rPr lang="en-US" sz="1050" spc="-10" dirty="0">
                <a:solidFill>
                  <a:srgbClr val="0066CC"/>
                </a:solidFill>
              </a:rPr>
              <a:t>2</a:t>
            </a:r>
            <a:r>
              <a:rPr lang="ru-RU" sz="1050" spc="-10" dirty="0">
                <a:solidFill>
                  <a:srgbClr val="0066CC"/>
                </a:solidFill>
              </a:rPr>
              <a:t>%</a:t>
            </a: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A582E40A-C9C2-4FC0-98DF-6D6EDA8347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6235" y="3890963"/>
            <a:ext cx="3325368" cy="2225040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6BBE4984-C955-49D1-B0CC-9056A89ED1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1258" y="4188774"/>
            <a:ext cx="3204972" cy="164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569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Постоянные расходы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9М 2020 г.</a:t>
            </a: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5148263" y="1227138"/>
            <a:ext cx="36496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79C2"/>
                </a:solidFill>
              </a:rPr>
              <a:t>Структура постоянных расходов, млн руб.</a:t>
            </a:r>
          </a:p>
        </p:txBody>
      </p:sp>
      <p:sp>
        <p:nvSpPr>
          <p:cNvPr id="8" name="Text Box 103"/>
          <p:cNvSpPr txBox="1">
            <a:spLocks noChangeArrowheads="1"/>
          </p:cNvSpPr>
          <p:nvPr/>
        </p:nvSpPr>
        <p:spPr bwMode="auto">
          <a:xfrm>
            <a:off x="781050" y="4247505"/>
            <a:ext cx="265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79C2"/>
                </a:solidFill>
              </a:rPr>
              <a:t>Постоянные расходы, млн руб.</a:t>
            </a:r>
          </a:p>
        </p:txBody>
      </p:sp>
      <p:sp>
        <p:nvSpPr>
          <p:cNvPr id="9" name="Text Box 103"/>
          <p:cNvSpPr txBox="1">
            <a:spLocks noChangeArrowheads="1"/>
          </p:cNvSpPr>
          <p:nvPr/>
        </p:nvSpPr>
        <p:spPr bwMode="auto">
          <a:xfrm>
            <a:off x="291313" y="1226979"/>
            <a:ext cx="438588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9C2"/>
                </a:solidFill>
              </a:rPr>
              <a:t>Факторы изменения постоянных расходов</a:t>
            </a:r>
          </a:p>
        </p:txBody>
      </p:sp>
      <p:sp>
        <p:nvSpPr>
          <p:cNvPr id="10" name="Text Box 103"/>
          <p:cNvSpPr txBox="1">
            <a:spLocks noChangeArrowheads="1"/>
          </p:cNvSpPr>
          <p:nvPr/>
        </p:nvSpPr>
        <p:spPr bwMode="auto">
          <a:xfrm>
            <a:off x="5367338" y="4228455"/>
            <a:ext cx="297347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9C2"/>
                </a:solidFill>
              </a:rPr>
              <a:t>Амортизация и износ, млн руб.</a:t>
            </a:r>
          </a:p>
        </p:txBody>
      </p:sp>
      <p:graphicFrame>
        <p:nvGraphicFramePr>
          <p:cNvPr id="1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134776"/>
              </p:ext>
            </p:extLst>
          </p:nvPr>
        </p:nvGraphicFramePr>
        <p:xfrm>
          <a:off x="4887913" y="1577975"/>
          <a:ext cx="4173538" cy="2580746"/>
        </p:xfrm>
        <a:graphic>
          <a:graphicData uri="http://schemas.openxmlformats.org/drawingml/2006/table">
            <a:tbl>
              <a:tblPr/>
              <a:tblGrid>
                <a:gridCol w="2217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2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3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8515">
                <a:tc>
                  <a:txBody>
                    <a:bodyPr/>
                    <a:lstStyle/>
                    <a:p>
                      <a:pPr algn="l" rtl="0" fontAlgn="ctr"/>
                      <a:endParaRPr lang="ru-RU" sz="1100" b="1" i="0" u="none" strike="noStrike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marL="45714" marR="45714" marT="27428" marB="27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66CC"/>
                          </a:solidFill>
                          <a:latin typeface="+mn-lt"/>
                        </a:rPr>
                        <a:t>9М 2019</a:t>
                      </a: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rgbClr val="0066CC"/>
                          </a:solidFill>
                          <a:latin typeface="+mn-lt"/>
                        </a:rPr>
                        <a:t>9М 2020</a:t>
                      </a: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Изм.</a:t>
                      </a:r>
                    </a:p>
                  </a:txBody>
                  <a:tcPr marL="45714" marR="45714" marT="27428" marB="27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625"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Вознаграждение работникам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6 729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7 004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+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258"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Затраты на ремонт, техническое и сервисное обслуживание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2 670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2 643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258"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Расходы на администрирование рынка электроэнергии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1 668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1 767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+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0204"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Налоги, кроме налога на прибыль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2 262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1 964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-13,2%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625"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Арендные платежи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3 175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3 885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+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3366"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Убыток/(прибыль) от выбытия ОС, прочих внеоборотных активов и активов, предназначенных для продажи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4 364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7625"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Прочие постоянные расходы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4 970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5 983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754">
                <a:tc>
                  <a:txBody>
                    <a:bodyPr/>
                    <a:lstStyle/>
                    <a:p>
                      <a:pPr marL="0" indent="0" font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 постоянные</a:t>
                      </a:r>
                      <a:r>
                        <a:rPr lang="ru-RU" sz="1100" b="1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расходы</a:t>
                      </a:r>
                    </a:p>
                  </a:txBody>
                  <a:tcPr marL="45714" marR="45714" marT="27428" marB="27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21 575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18 882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-12,5%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12" name="Straight Arrow Connector 13"/>
          <p:cNvCxnSpPr/>
          <p:nvPr/>
        </p:nvCxnSpPr>
        <p:spPr>
          <a:xfrm>
            <a:off x="2087563" y="4816387"/>
            <a:ext cx="1051877" cy="304253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4"/>
          <p:cNvSpPr/>
          <p:nvPr/>
        </p:nvSpPr>
        <p:spPr>
          <a:xfrm>
            <a:off x="2438400" y="4748125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30" dirty="0">
                <a:solidFill>
                  <a:srgbClr val="0079C2"/>
                </a:solidFill>
              </a:rPr>
              <a:t>-</a:t>
            </a:r>
            <a:r>
              <a:rPr lang="en-US" sz="1050" spc="-30" dirty="0">
                <a:solidFill>
                  <a:srgbClr val="0079C2"/>
                </a:solidFill>
              </a:rPr>
              <a:t>12,5</a:t>
            </a:r>
            <a:r>
              <a:rPr lang="ru-RU" sz="1050" spc="-30" dirty="0">
                <a:solidFill>
                  <a:srgbClr val="0079C2"/>
                </a:solidFill>
              </a:rPr>
              <a:t>%</a:t>
            </a:r>
          </a:p>
        </p:txBody>
      </p:sp>
      <p:cxnSp>
        <p:nvCxnSpPr>
          <p:cNvPr id="14" name="Straight Arrow Connector 16"/>
          <p:cNvCxnSpPr/>
          <p:nvPr/>
        </p:nvCxnSpPr>
        <p:spPr>
          <a:xfrm flipV="1">
            <a:off x="6711950" y="4641762"/>
            <a:ext cx="908050" cy="192088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7"/>
          <p:cNvSpPr/>
          <p:nvPr/>
        </p:nvSpPr>
        <p:spPr>
          <a:xfrm>
            <a:off x="6973888" y="4536987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30" dirty="0">
                <a:solidFill>
                  <a:srgbClr val="0079C2"/>
                </a:solidFill>
              </a:rPr>
              <a:t>+</a:t>
            </a:r>
            <a:r>
              <a:rPr lang="en-US" sz="1050" spc="-30" dirty="0">
                <a:solidFill>
                  <a:srgbClr val="0079C2"/>
                </a:solidFill>
              </a:rPr>
              <a:t>0,2</a:t>
            </a:r>
            <a:r>
              <a:rPr lang="ru-RU" sz="1050" spc="-30" dirty="0">
                <a:solidFill>
                  <a:srgbClr val="0079C2"/>
                </a:solidFill>
              </a:rPr>
              <a:t>%</a:t>
            </a: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142875" y="1588511"/>
            <a:ext cx="4745038" cy="1458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sz="1200" dirty="0">
                <a:solidFill>
                  <a:schemeClr val="tx1"/>
                </a:solidFill>
              </a:rPr>
              <a:t>Снижение постоянных расходов обусловлено полученной прибылью от реализации объектов основных средств и прочего имущества, в том числе имущества Красноярской ГРЭС-2.</a:t>
            </a:r>
          </a:p>
          <a:p>
            <a:pPr algn="just">
              <a:buFontTx/>
              <a:buChar char="-"/>
            </a:pPr>
            <a:r>
              <a:rPr lang="ru-RU" altLang="ru-RU" sz="1200" dirty="0">
                <a:solidFill>
                  <a:schemeClr val="tx1"/>
                </a:solidFill>
              </a:rPr>
              <a:t>Прочие постоянные расходы выросли с учетом отражения курсовых разниц по обязательствам по сервисным контрактам.</a:t>
            </a:r>
          </a:p>
          <a:p>
            <a:pPr algn="just">
              <a:buFontTx/>
              <a:buChar char="-"/>
            </a:pPr>
            <a:r>
              <a:rPr lang="ru-RU" altLang="ru-RU" sz="1200" dirty="0">
                <a:solidFill>
                  <a:schemeClr val="tx1"/>
                </a:solidFill>
              </a:rPr>
              <a:t>Рост арендных платежей в основном обусловлен заключением в 1 полугодии 2020 года договора аренды Красноярской </a:t>
            </a:r>
            <a:r>
              <a:rPr lang="ru-RU" altLang="ru-RU" sz="1200">
                <a:solidFill>
                  <a:schemeClr val="tx1"/>
                </a:solidFill>
              </a:rPr>
              <a:t>ГРЭС-2.</a:t>
            </a:r>
            <a:endParaRPr lang="ru-RU" altLang="ru-RU" sz="1200" dirty="0">
              <a:solidFill>
                <a:schemeClr val="tx1"/>
              </a:solidFill>
            </a:endParaRP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E81F5CB8-E5DA-46AD-86D9-999B161948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250" y="4687594"/>
            <a:ext cx="3773424" cy="1786128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A3909D2D-3D5F-435C-8B0A-E4EEAB262D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1394" y="4613925"/>
            <a:ext cx="3285744" cy="1877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51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dirty="0"/>
              <a:t>EBITDA </a:t>
            </a:r>
            <a:r>
              <a:rPr lang="ru-RU" altLang="ru-RU" dirty="0"/>
              <a:t>и прибыль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9М 2020 г.</a:t>
            </a:r>
          </a:p>
        </p:txBody>
      </p:sp>
      <p:sp>
        <p:nvSpPr>
          <p:cNvPr id="5" name="Text Box 103"/>
          <p:cNvSpPr txBox="1">
            <a:spLocks noChangeArrowheads="1"/>
          </p:cNvSpPr>
          <p:nvPr/>
        </p:nvSpPr>
        <p:spPr bwMode="auto">
          <a:xfrm>
            <a:off x="4499464" y="1354138"/>
            <a:ext cx="40026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9C2"/>
                </a:solidFill>
              </a:rPr>
              <a:t>Формирование прибыли за 9М 2020 г., млн руб.</a:t>
            </a: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60706" y="1354297"/>
            <a:ext cx="3130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1600" b="1" dirty="0">
                <a:solidFill>
                  <a:srgbClr val="0079C2"/>
                </a:solidFill>
              </a:rPr>
              <a:t>EBITDA</a:t>
            </a:r>
            <a:r>
              <a:rPr lang="ru-RU" altLang="ru-RU" sz="1600" b="1" dirty="0">
                <a:solidFill>
                  <a:srgbClr val="0079C2"/>
                </a:solidFill>
              </a:rPr>
              <a:t>, млн руб. </a:t>
            </a:r>
          </a:p>
        </p:txBody>
      </p:sp>
      <p:cxnSp>
        <p:nvCxnSpPr>
          <p:cNvPr id="8" name="Straight Arrow Connector 6"/>
          <p:cNvCxnSpPr>
            <a:cxnSpLocks/>
          </p:cNvCxnSpPr>
          <p:nvPr/>
        </p:nvCxnSpPr>
        <p:spPr>
          <a:xfrm>
            <a:off x="1143000" y="3226568"/>
            <a:ext cx="952500" cy="97657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7"/>
          <p:cNvSpPr/>
          <p:nvPr/>
        </p:nvSpPr>
        <p:spPr>
          <a:xfrm>
            <a:off x="1433513" y="3044003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spc="-10" dirty="0">
                <a:solidFill>
                  <a:srgbClr val="0079C2"/>
                </a:solidFill>
              </a:rPr>
              <a:t>-5,3</a:t>
            </a:r>
            <a:r>
              <a:rPr lang="ru-RU" sz="1050" spc="-10" dirty="0">
                <a:solidFill>
                  <a:srgbClr val="0079C2"/>
                </a:solidFill>
              </a:rPr>
              <a:t>%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AA20D72-5E9C-489E-9D9E-9E5A6953C4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" y="3044003"/>
            <a:ext cx="3244596" cy="2900172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7BA06791-24FE-492C-B91C-AADBF5FB05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576" y="2832993"/>
            <a:ext cx="5975604" cy="3529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497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Заемные средства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9М 2020 г.</a:t>
            </a:r>
          </a:p>
        </p:txBody>
      </p:sp>
      <p:sp>
        <p:nvSpPr>
          <p:cNvPr id="5" name="Text Box 61"/>
          <p:cNvSpPr txBox="1">
            <a:spLocks noChangeArrowheads="1"/>
          </p:cNvSpPr>
          <p:nvPr/>
        </p:nvSpPr>
        <p:spPr bwMode="auto">
          <a:xfrm>
            <a:off x="0" y="6026150"/>
            <a:ext cx="727233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900" baseline="30000">
                <a:solidFill>
                  <a:schemeClr val="bg1">
                    <a:lumMod val="50000"/>
                  </a:schemeClr>
                </a:solidFill>
              </a:rPr>
              <a:t>1 </a:t>
            </a:r>
            <a:r>
              <a:rPr lang="ru-RU" altLang="ru-RU" sz="900">
                <a:solidFill>
                  <a:schemeClr val="bg1">
                    <a:lumMod val="50000"/>
                  </a:schemeClr>
                </a:solidFill>
              </a:rPr>
              <a:t>Чистый долг</a:t>
            </a:r>
            <a:r>
              <a:rPr lang="en-US" altLang="ru-RU" sz="90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ru-RU" altLang="ru-RU" sz="900">
                <a:solidFill>
                  <a:schemeClr val="bg1">
                    <a:lumMod val="50000"/>
                  </a:schemeClr>
                </a:solidFill>
              </a:rPr>
              <a:t>чистая задолженность) = Общая сумма Заемных средств за вычетом Денежных средств и их эквивалентов </a:t>
            </a:r>
            <a:endParaRPr lang="en-US" altLang="ru-RU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6124575" y="1276350"/>
            <a:ext cx="2667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79C2"/>
                </a:solidFill>
              </a:rPr>
              <a:t>Чистый долг, </a:t>
            </a:r>
            <a:br>
              <a:rPr lang="en-US" altLang="ru-RU" sz="1600" b="1">
                <a:solidFill>
                  <a:srgbClr val="0079C2"/>
                </a:solidFill>
              </a:rPr>
            </a:br>
            <a:r>
              <a:rPr lang="ru-RU" altLang="ru-RU" sz="1600" b="1">
                <a:solidFill>
                  <a:srgbClr val="0079C2"/>
                </a:solidFill>
              </a:rPr>
              <a:t>млн руб.</a:t>
            </a:r>
            <a:r>
              <a:rPr lang="en-US" altLang="ru-RU" sz="1600" b="1" baseline="30000">
                <a:solidFill>
                  <a:srgbClr val="0079C2"/>
                </a:solidFill>
              </a:rPr>
              <a:t>1</a:t>
            </a:r>
            <a:endParaRPr lang="ru-RU" altLang="ru-RU" sz="1600" b="1" baseline="30000">
              <a:solidFill>
                <a:srgbClr val="0079C2"/>
              </a:solidFill>
            </a:endParaRPr>
          </a:p>
        </p:txBody>
      </p:sp>
      <p:sp>
        <p:nvSpPr>
          <p:cNvPr id="8" name="Text Box 103"/>
          <p:cNvSpPr txBox="1">
            <a:spLocks noChangeArrowheads="1"/>
          </p:cNvSpPr>
          <p:nvPr/>
        </p:nvSpPr>
        <p:spPr bwMode="auto">
          <a:xfrm>
            <a:off x="146050" y="1219200"/>
            <a:ext cx="25971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79C2"/>
                </a:solidFill>
              </a:rPr>
              <a:t>Структура заемных средств, млн руб.</a:t>
            </a:r>
          </a:p>
        </p:txBody>
      </p:sp>
      <p:sp>
        <p:nvSpPr>
          <p:cNvPr id="9" name="Text Box 103"/>
          <p:cNvSpPr txBox="1">
            <a:spLocks noChangeArrowheads="1"/>
          </p:cNvSpPr>
          <p:nvPr/>
        </p:nvSpPr>
        <p:spPr bwMode="auto">
          <a:xfrm>
            <a:off x="3270250" y="1219200"/>
            <a:ext cx="28765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9C2"/>
                </a:solidFill>
              </a:rPr>
              <a:t>Диверсификация заемных средств по срокам погашения на 30 сентября 2020 г., млн руб.</a:t>
            </a:r>
          </a:p>
        </p:txBody>
      </p:sp>
      <p:cxnSp>
        <p:nvCxnSpPr>
          <p:cNvPr id="10" name="Straight Arrow Connector 7"/>
          <p:cNvCxnSpPr/>
          <p:nvPr/>
        </p:nvCxnSpPr>
        <p:spPr>
          <a:xfrm>
            <a:off x="1127760" y="2658685"/>
            <a:ext cx="985520" cy="442655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8"/>
          <p:cNvSpPr/>
          <p:nvPr/>
        </p:nvSpPr>
        <p:spPr>
          <a:xfrm>
            <a:off x="1419225" y="2708413"/>
            <a:ext cx="365125" cy="366712"/>
          </a:xfrm>
          <a:prstGeom prst="ellipse">
            <a:avLst/>
          </a:prstGeom>
          <a:solidFill>
            <a:schemeClr val="bg1"/>
          </a:solidFill>
          <a:ln w="63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10" dirty="0">
                <a:solidFill>
                  <a:srgbClr val="0079C2"/>
                </a:solidFill>
              </a:rPr>
              <a:t>-</a:t>
            </a:r>
            <a:r>
              <a:rPr lang="en-US" sz="1050" spc="-10" dirty="0">
                <a:solidFill>
                  <a:srgbClr val="0079C2"/>
                </a:solidFill>
              </a:rPr>
              <a:t>25,7</a:t>
            </a:r>
            <a:r>
              <a:rPr lang="ru-RU" sz="1050" spc="-10" dirty="0">
                <a:solidFill>
                  <a:srgbClr val="0079C2"/>
                </a:solidFill>
              </a:rPr>
              <a:t>%</a:t>
            </a:r>
          </a:p>
        </p:txBody>
      </p:sp>
      <p:sp>
        <p:nvSpPr>
          <p:cNvPr id="12" name="Text Box 61"/>
          <p:cNvSpPr txBox="1">
            <a:spLocks noChangeArrowheads="1"/>
          </p:cNvSpPr>
          <p:nvPr/>
        </p:nvSpPr>
        <p:spPr bwMode="auto">
          <a:xfrm>
            <a:off x="0" y="6026150"/>
            <a:ext cx="727233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900" baseline="30000" dirty="0">
                <a:solidFill>
                  <a:schemeClr val="bg1">
                    <a:lumMod val="50000"/>
                  </a:schemeClr>
                </a:solidFill>
              </a:rPr>
              <a:t>1 </a:t>
            </a:r>
            <a:r>
              <a:rPr lang="ru-RU" altLang="ru-RU" sz="900" dirty="0">
                <a:solidFill>
                  <a:schemeClr val="bg1">
                    <a:lumMod val="50000"/>
                  </a:schemeClr>
                </a:solidFill>
              </a:rPr>
              <a:t>Чистый долг</a:t>
            </a:r>
            <a:r>
              <a:rPr lang="en-US" altLang="ru-RU" sz="900" dirty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ru-RU" altLang="ru-RU" sz="900" dirty="0">
                <a:solidFill>
                  <a:schemeClr val="bg1">
                    <a:lumMod val="50000"/>
                  </a:schemeClr>
                </a:solidFill>
              </a:rPr>
              <a:t>чистая задолженность) = Общая сумма Заемных средств за вычетом Денежных средств и их эквивалентов   </a:t>
            </a:r>
            <a:endParaRPr lang="en-US" altLang="ru-RU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3" name="Straight Arrow Connector 6"/>
          <p:cNvCxnSpPr/>
          <p:nvPr/>
        </p:nvCxnSpPr>
        <p:spPr>
          <a:xfrm>
            <a:off x="6913643" y="2819084"/>
            <a:ext cx="1012745" cy="2067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7"/>
          <p:cNvSpPr/>
          <p:nvPr/>
        </p:nvSpPr>
        <p:spPr>
          <a:xfrm>
            <a:off x="6548518" y="2660710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10" dirty="0">
                <a:solidFill>
                  <a:srgbClr val="0079C2"/>
                </a:solidFill>
              </a:rPr>
              <a:t>1,68</a:t>
            </a:r>
          </a:p>
        </p:txBody>
      </p:sp>
      <p:sp>
        <p:nvSpPr>
          <p:cNvPr id="15" name="Oval 7"/>
          <p:cNvSpPr/>
          <p:nvPr/>
        </p:nvSpPr>
        <p:spPr>
          <a:xfrm>
            <a:off x="7958138" y="2956560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10" dirty="0">
                <a:solidFill>
                  <a:srgbClr val="0079C2"/>
                </a:solidFill>
              </a:rPr>
              <a:t>1,</a:t>
            </a:r>
            <a:r>
              <a:rPr lang="en-US" sz="1050" spc="-10" dirty="0">
                <a:solidFill>
                  <a:srgbClr val="0079C2"/>
                </a:solidFill>
              </a:rPr>
              <a:t>31</a:t>
            </a:r>
            <a:endParaRPr lang="ru-RU" sz="1050" spc="-10" dirty="0">
              <a:solidFill>
                <a:srgbClr val="0079C2"/>
              </a:solidFill>
            </a:endParaRPr>
          </a:p>
        </p:txBody>
      </p:sp>
      <p:sp>
        <p:nvSpPr>
          <p:cNvPr id="16" name="Text Box 103"/>
          <p:cNvSpPr txBox="1">
            <a:spLocks noChangeArrowheads="1"/>
          </p:cNvSpPr>
          <p:nvPr/>
        </p:nvSpPr>
        <p:spPr bwMode="auto">
          <a:xfrm>
            <a:off x="6791326" y="2145605"/>
            <a:ext cx="1135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>
                <a:solidFill>
                  <a:srgbClr val="0079C2"/>
                </a:solidFill>
              </a:rPr>
              <a:t>Чистый долг/</a:t>
            </a:r>
            <a:r>
              <a:rPr lang="en-US" altLang="ru-RU" sz="1200" dirty="0">
                <a:solidFill>
                  <a:srgbClr val="0079C2"/>
                </a:solidFill>
              </a:rPr>
              <a:t> EBITDA</a:t>
            </a:r>
            <a:endParaRPr lang="ru-RU" altLang="ru-RU" sz="1200" baseline="30000" dirty="0">
              <a:solidFill>
                <a:srgbClr val="0079C2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2330C1C-A8A0-47C2-B702-1A27ED09EF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83" y="2513905"/>
            <a:ext cx="3156204" cy="3133344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602794E6-3FD8-477C-8A7A-D420966075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1369" y="2485263"/>
            <a:ext cx="2717292" cy="3201924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49C2FD2-9BA1-47B7-9A26-5F9ABF4916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2206" y="2178943"/>
            <a:ext cx="2799588" cy="3308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348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Результаты деятельности Группы ОГК-2 по МСФО за 6М 2020 г.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730068-F805-43B7-8A8E-3E2DB17E4B45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8" name="Title 5"/>
          <p:cNvSpPr txBox="1">
            <a:spLocks/>
          </p:cNvSpPr>
          <p:nvPr/>
        </p:nvSpPr>
        <p:spPr bwMode="auto">
          <a:xfrm>
            <a:off x="1939925" y="2644775"/>
            <a:ext cx="720407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r>
              <a:rPr lang="ru-RU" altLang="ru-RU" kern="0"/>
              <a:t>Спасибо за внимание!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343150" y="3898900"/>
            <a:ext cx="481965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endParaRPr lang="en-US" altLang="ru-RU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1600" dirty="0"/>
              <a:t>Контакты</a:t>
            </a:r>
            <a:r>
              <a:rPr lang="en-US" altLang="ru-RU" sz="1600" dirty="0"/>
              <a:t>:</a:t>
            </a:r>
            <a:endParaRPr lang="ru-RU" altLang="ru-RU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1600" dirty="0"/>
              <a:t>Гризель Наталья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1600" dirty="0"/>
              <a:t>Тел.: + 7 (812) 646-13-64, доб. 2416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sz="1600" dirty="0"/>
              <a:t>Email: Grizel.Natalya@ogk2.ru</a:t>
            </a:r>
            <a:endParaRPr lang="ru-RU" altLang="ru-RU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ru-RU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ru-RU" sz="1600" u="sng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1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Специальное оформление">
  <a:themeElements>
    <a:clrScheme name="7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7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Специальное оформление">
  <a:themeElements>
    <a:clrScheme name="8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8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8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Специальное оформление">
  <a:themeElements>
    <a:clrScheme name="9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9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9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13497</TotalTime>
  <Words>1122</Words>
  <Application>Microsoft Office PowerPoint</Application>
  <PresentationFormat>Экран (4:3)</PresentationFormat>
  <Paragraphs>198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0" baseType="lpstr">
      <vt:lpstr>Arial</vt:lpstr>
      <vt:lpstr>Arial Narrow</vt:lpstr>
      <vt:lpstr>Symbol</vt:lpstr>
      <vt:lpstr>3_Специальное оформление</vt:lpstr>
      <vt:lpstr>6_Специальное оформление</vt:lpstr>
      <vt:lpstr>4_Специальное оформление</vt:lpstr>
      <vt:lpstr>5_Специальное оформление</vt:lpstr>
      <vt:lpstr>11_Специальное оформление</vt:lpstr>
      <vt:lpstr>7_Специальное оформление</vt:lpstr>
      <vt:lpstr>8_Специальное оформление</vt:lpstr>
      <vt:lpstr>10_Специальное оформление</vt:lpstr>
      <vt:lpstr>Презентация PowerPoint</vt:lpstr>
      <vt:lpstr>Ограничение ответственности</vt:lpstr>
      <vt:lpstr>Производственные и финансовые результаты</vt:lpstr>
      <vt:lpstr>Выручка</vt:lpstr>
      <vt:lpstr>Переменные расходы</vt:lpstr>
      <vt:lpstr>Постоянные расходы</vt:lpstr>
      <vt:lpstr>EBITDA и прибыль</vt:lpstr>
      <vt:lpstr>Заемные средства</vt:lpstr>
      <vt:lpstr>Презентация PowerPoint</vt:lpstr>
    </vt:vector>
  </TitlesOfParts>
  <Company>Typo Graphic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Pirit</dc:creator>
  <cp:lastModifiedBy>Мельников Александр</cp:lastModifiedBy>
  <cp:revision>285</cp:revision>
  <cp:lastPrinted>2020-08-05T07:27:55Z</cp:lastPrinted>
  <dcterms:created xsi:type="dcterms:W3CDTF">2009-07-15T11:37:47Z</dcterms:created>
  <dcterms:modified xsi:type="dcterms:W3CDTF">2020-11-12T14:09:21Z</dcterms:modified>
</cp:coreProperties>
</file>